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1" r:id="rId2"/>
    <p:sldId id="257" r:id="rId3"/>
    <p:sldId id="258" r:id="rId4"/>
    <p:sldId id="259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19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4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8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77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50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81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83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57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0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5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2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0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0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5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59777" y="2058066"/>
            <a:ext cx="3402767" cy="1280890"/>
          </a:xfrm>
        </p:spPr>
        <p:txBody>
          <a:bodyPr>
            <a:noAutofit/>
          </a:bodyPr>
          <a:lstStyle/>
          <a:p>
            <a:pPr algn="r"/>
            <a:r>
              <a:rPr lang="th-TH" sz="8800" b="1" dirty="0" smtClean="0">
                <a:solidFill>
                  <a:schemeClr val="tx1"/>
                </a:solidFill>
                <a:latin typeface="+mn-lt"/>
              </a:rPr>
              <a:t>สิทธิการลา</a:t>
            </a:r>
            <a:endParaRPr lang="en-US" sz="8800" b="1" dirty="0">
              <a:solidFill>
                <a:schemeClr val="tx1"/>
              </a:solidFill>
              <a:latin typeface="+mn-lt"/>
              <a:cs typeface="Aparajita" panose="020B0604020202020204" pitchFamily="34" charset="0"/>
            </a:endParaRPr>
          </a:p>
        </p:txBody>
      </p:sp>
      <p:pic>
        <p:nvPicPr>
          <p:cNvPr id="8" name="Content Placeholder 7" descr="C:\Users\End user\Desktop\Logo3c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3122" y="485660"/>
            <a:ext cx="1638343" cy="163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964386" y="4928768"/>
            <a:ext cx="5237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800" b="1" dirty="0" smtClean="0"/>
              <a:t>ปิยธิดา  พิชชโยธิน</a:t>
            </a:r>
          </a:p>
          <a:p>
            <a:pPr algn="r"/>
            <a:r>
              <a:rPr lang="th-TH" sz="4800" b="1" dirty="0" smtClean="0"/>
              <a:t>ฝ่ายนิติการ  สำนักงานอธิการบดี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923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788" y="344939"/>
            <a:ext cx="9268690" cy="1280890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/>
              <a:t>(7) ลาอุปสมบท บวชชีพราหมณ์ ประกอบพิธีฮัจจ์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4745" y="1499750"/>
            <a:ext cx="9412294" cy="52231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ต้องปฏิบัติงานติดต่อกันมาแล้วอย่างน้อย </a:t>
            </a:r>
            <a:r>
              <a:rPr lang="en-AU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2 </a:t>
            </a:r>
            <a:r>
              <a:rPr lang="th-TH" sz="3600" b="1" dirty="0" smtClean="0">
                <a:solidFill>
                  <a:schemeClr val="tx1"/>
                </a:solidFill>
              </a:rPr>
              <a:t>ปี และมีสิทธิลาได้ </a:t>
            </a:r>
            <a:r>
              <a:rPr lang="en-AU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1 </a:t>
            </a:r>
            <a:r>
              <a:rPr lang="th-TH" sz="3600" b="1" dirty="0" smtClean="0">
                <a:solidFill>
                  <a:schemeClr val="tx1"/>
                </a:solidFill>
              </a:rPr>
              <a:t>ครั้ง</a:t>
            </a:r>
            <a:endParaRPr lang="th-TH" sz="3600" b="1" dirty="0" smtClean="0">
              <a:solidFill>
                <a:schemeClr val="tx1"/>
              </a:solidFill>
              <a:latin typeface="Adobe Arabic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C00000"/>
                </a:solidFill>
              </a:rPr>
              <a:t> ชาย</a:t>
            </a:r>
            <a:r>
              <a:rPr lang="th-TH" sz="3600" b="1" dirty="0" smtClean="0">
                <a:solidFill>
                  <a:schemeClr val="tx1"/>
                </a:solidFill>
              </a:rPr>
              <a:t> มีสิทธิ</a:t>
            </a:r>
            <a:r>
              <a:rPr lang="th-TH" sz="3600" b="1" dirty="0" smtClean="0">
                <a:solidFill>
                  <a:srgbClr val="C00000"/>
                </a:solidFill>
              </a:rPr>
              <a:t>ลาอุปสมบทได้ไม่เกิน 1 พรรษา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และมีสิทธิลาก่อน + หลังพรรษาได้ไม่เกิน 21 วัน (นับรวมวันหยุด)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chemeClr val="tx1"/>
                </a:solidFill>
              </a:rPr>
              <a:t> กรณีลาอุปสมบทนอกพรรษา ลาได้ไม่เกิน 30 วัน (นับรวมวันหยุด)</a:t>
            </a:r>
          </a:p>
          <a:p>
            <a:pPr marL="0" indent="0">
              <a:buNone/>
            </a:pPr>
            <a:endParaRPr lang="th-TH" sz="36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</a:rPr>
              <a:t>หญิง </a:t>
            </a:r>
            <a:r>
              <a:rPr lang="th-TH" sz="3600" b="1" dirty="0" smtClean="0">
                <a:solidFill>
                  <a:schemeClr val="tx1"/>
                </a:solidFill>
              </a:rPr>
              <a:t>มีสิทธิ</a:t>
            </a:r>
            <a:r>
              <a:rPr lang="th-TH" sz="3600" b="1" dirty="0" smtClean="0">
                <a:solidFill>
                  <a:srgbClr val="C00000"/>
                </a:solidFill>
              </a:rPr>
              <a:t>ลาบวชชีพราหมณ์ได้ไม่เกิน 30 วัน </a:t>
            </a:r>
            <a:r>
              <a:rPr lang="th-TH" sz="3600" b="1" dirty="0" smtClean="0">
                <a:solidFill>
                  <a:schemeClr val="tx1"/>
                </a:solidFill>
              </a:rPr>
              <a:t>(นับรวมวันหยุด) 					</a:t>
            </a:r>
            <a:r>
              <a:rPr lang="en-US" sz="3600" b="1" dirty="0" smtClean="0">
                <a:solidFill>
                  <a:schemeClr val="tx1"/>
                </a:solidFill>
              </a:rPr>
              <a:t>*</a:t>
            </a:r>
            <a:r>
              <a:rPr lang="th-TH" sz="3600" b="1" dirty="0" smtClean="0">
                <a:solidFill>
                  <a:schemeClr val="tx1"/>
                </a:solidFill>
              </a:rPr>
              <a:t>ต้องเป็นสถานปฏิบัติธรรมที่ได้รับการรับรองจากสำนักพุทธศาสนาแห่งชาติ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08" y="405899"/>
            <a:ext cx="9268690" cy="913746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 smtClean="0"/>
              <a:t>(7) ลาอุปสมบท บวชชีพราหมณ์ ประกอบพิธีฮัจจ์ (ต่อ)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9809" y="1489359"/>
            <a:ext cx="10390910" cy="52231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chemeClr val="tx1"/>
                </a:solidFill>
              </a:rPr>
              <a:t> พนักงานมหาวิทยาลัยที่</a:t>
            </a:r>
            <a:r>
              <a:rPr lang="th-TH" sz="3600" b="1" dirty="0" smtClean="0">
                <a:solidFill>
                  <a:srgbClr val="C00000"/>
                </a:solidFill>
              </a:rPr>
              <a:t>นับถือศาสนาอิสลาม มีสิทธิลาไปประกอบพิธีฮัจจ์ 				</a:t>
            </a:r>
            <a:r>
              <a:rPr lang="th-TH" sz="3600" b="1" dirty="0" smtClean="0">
                <a:solidFill>
                  <a:schemeClr val="tx1"/>
                </a:solidFill>
              </a:rPr>
              <a:t>ณ เมืองเมกกะ</a:t>
            </a:r>
            <a:r>
              <a:rPr lang="th-TH" sz="3600" b="1" dirty="0" smtClean="0">
                <a:solidFill>
                  <a:srgbClr val="C00000"/>
                </a:solidFill>
              </a:rPr>
              <a:t>	</a:t>
            </a:r>
            <a:r>
              <a:rPr lang="th-TH" sz="3600" b="1" dirty="0" smtClean="0">
                <a:solidFill>
                  <a:schemeClr val="tx1"/>
                </a:solidFill>
              </a:rPr>
              <a:t>ประเทศซาอุดิอาระเบีย ได้</a:t>
            </a:r>
            <a:r>
              <a:rPr lang="th-TH" sz="3600" b="1" dirty="0" smtClean="0">
                <a:solidFill>
                  <a:srgbClr val="C00000"/>
                </a:solidFill>
              </a:rPr>
              <a:t>ไม่เกิน 30 วัน </a:t>
            </a:r>
            <a:r>
              <a:rPr lang="th-TH" sz="3600" b="1" dirty="0" smtClean="0">
                <a:solidFill>
                  <a:schemeClr val="tx1"/>
                </a:solidFill>
              </a:rPr>
              <a:t>(นับรวมวันหยุด)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chemeClr val="tx1"/>
                </a:solidFill>
              </a:rPr>
              <a:t> ระยะเวลา</a:t>
            </a:r>
            <a:r>
              <a:rPr lang="th-TH" sz="3600" b="1" dirty="0">
                <a:solidFill>
                  <a:schemeClr val="tx1"/>
                </a:solidFill>
              </a:rPr>
              <a:t>ในการยื่น</a:t>
            </a:r>
            <a:r>
              <a:rPr lang="th-TH" sz="3600" b="1" dirty="0" smtClean="0">
                <a:solidFill>
                  <a:schemeClr val="tx1"/>
                </a:solidFill>
              </a:rPr>
              <a:t>ใบลา </a:t>
            </a:r>
            <a:r>
              <a:rPr lang="th-TH" sz="3600" b="1" dirty="0">
                <a:solidFill>
                  <a:schemeClr val="tx1"/>
                </a:solidFill>
              </a:rPr>
              <a:t>ให้</a:t>
            </a:r>
            <a:r>
              <a:rPr lang="th-TH" sz="3600" b="1" dirty="0" smtClean="0">
                <a:solidFill>
                  <a:srgbClr val="C00000"/>
                </a:solidFill>
              </a:rPr>
              <a:t>ยื่นใบลาล่วงหน้าก่อนวันอุปสมบท/ วันบวชชีพราหมณ์/		วันเดินทางไปประกอบพิธีฮัจจ์ </a:t>
            </a:r>
            <a:r>
              <a:rPr lang="th-TH" sz="3600" b="1" u="sng" dirty="0" smtClean="0">
                <a:solidFill>
                  <a:srgbClr val="C00000"/>
                </a:solidFill>
              </a:rPr>
              <a:t>ไม่</a:t>
            </a:r>
            <a:r>
              <a:rPr lang="th-TH" sz="3600" b="1" u="sng" dirty="0">
                <a:solidFill>
                  <a:srgbClr val="C00000"/>
                </a:solidFill>
              </a:rPr>
              <a:t>น้อยกว่า </a:t>
            </a:r>
            <a:r>
              <a:rPr lang="th-TH" sz="3600" b="1" u="sng" dirty="0" smtClean="0">
                <a:solidFill>
                  <a:srgbClr val="C00000"/>
                </a:solidFill>
              </a:rPr>
              <a:t>30 วัน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เมื่อกลับมาปฏิบัติงานแล้ว ให้นำส่งเอกสารรับรองการบวช</a:t>
            </a:r>
            <a:r>
              <a:rPr lang="en-AU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/</a:t>
            </a:r>
            <a:r>
              <a:rPr lang="th-TH" sz="3600" b="1" dirty="0" smtClean="0">
                <a:solidFill>
                  <a:schemeClr val="tx1"/>
                </a:solidFill>
              </a:rPr>
              <a:t>สำเนาเอกสารการเดินทาง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chemeClr val="tx1"/>
                </a:solidFill>
              </a:rPr>
              <a:t> ขั้นตอนการยื่นใบลา ให้</a:t>
            </a:r>
            <a:r>
              <a:rPr lang="th-TH" sz="3600" b="1" u="sng" dirty="0" smtClean="0">
                <a:solidFill>
                  <a:srgbClr val="C00000"/>
                </a:solidFill>
              </a:rPr>
              <a:t>ยื่นต่อผู้บังคับบัญชาชั้นต้น</a:t>
            </a:r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(หัวหน้าฝ่าย หัวหน้าหน่วยงาน ฯลฯ) 	ผู้มีอำนาจอนุมัติการลาคือหัวหน้าส่วนงาน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266" y="384464"/>
            <a:ext cx="9019309" cy="1167242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/>
              <a:t>(8) ลาเข้ารับการเตรียมพล หรือรับราชการทหาร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8219" y="1628598"/>
            <a:ext cx="9558461" cy="45477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เป็นการลาเพื่อเข้ารับการเรียกพลเพื่อตรวจสอบ/ เพื่อฝึกวิชาทหาร/ 				เพื่อทดลองความพรั่งพร้อม/ เพื่อเข้ารับการตรวจเลือกเป็นทหารกองประจำการ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en-AU" sz="3600" b="1" dirty="0" smtClean="0">
                <a:solidFill>
                  <a:schemeClr val="tx1"/>
                </a:solidFill>
              </a:rPr>
              <a:t>*</a:t>
            </a: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ไม่รวมการลาเพื่อไปประดับยศนายทหารสัญญาบัตร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ลาได้ไม่เกิน </a:t>
            </a:r>
            <a:r>
              <a:rPr lang="en-AU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60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วันต่อปี </a:t>
            </a:r>
            <a:r>
              <a:rPr lang="en-US" sz="36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=</a:t>
            </a:r>
            <a:r>
              <a:rPr lang="th-TH" sz="3600" b="1" dirty="0">
                <a:solidFill>
                  <a:srgbClr val="C00000"/>
                </a:solidFill>
                <a:latin typeface="Adobe Devanagari" panose="02040503050201020203" pitchFamily="18" charset="0"/>
              </a:rPr>
              <a:t> ได้รับ</a:t>
            </a:r>
            <a:r>
              <a:rPr lang="th-TH" sz="3600" b="1" dirty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เงินประจำตำแหน่งในวันที่</a:t>
            </a:r>
            <a:r>
              <a:rPr lang="th-TH" sz="36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ลา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chemeClr val="tx1"/>
                </a:solidFill>
              </a:rPr>
              <a:t> ต้อง</a:t>
            </a:r>
            <a:r>
              <a:rPr lang="th-TH" sz="3600" b="1" u="sng" dirty="0" smtClean="0">
                <a:solidFill>
                  <a:srgbClr val="C00000"/>
                </a:solidFill>
              </a:rPr>
              <a:t>ยื่นใบลา </a:t>
            </a:r>
            <a:r>
              <a:rPr lang="th-TH" sz="3600" b="1" u="sng" dirty="0">
                <a:solidFill>
                  <a:srgbClr val="C00000"/>
                </a:solidFill>
              </a:rPr>
              <a:t>+ </a:t>
            </a:r>
            <a:r>
              <a:rPr lang="th-TH" sz="3600" b="1" u="sng" dirty="0" smtClean="0">
                <a:solidFill>
                  <a:srgbClr val="C00000"/>
                </a:solidFill>
              </a:rPr>
              <a:t>หมายเรียก</a:t>
            </a:r>
            <a:r>
              <a:rPr lang="th-TH" sz="3600" b="1" dirty="0" smtClean="0">
                <a:solidFill>
                  <a:srgbClr val="C00000"/>
                </a:solidFill>
              </a:rPr>
              <a:t>ต่อหัวหน้าส่วนงาน ทันที</a:t>
            </a:r>
            <a:r>
              <a:rPr lang="th-TH" sz="3600" b="1" dirty="0" smtClean="0">
                <a:solidFill>
                  <a:schemeClr val="tx1"/>
                </a:solidFill>
              </a:rPr>
              <a:t>ที่ได้รับหมายเรียก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975" y="429434"/>
            <a:ext cx="7060367" cy="1167242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/>
              <a:t>(</a:t>
            </a:r>
            <a:r>
              <a:rPr lang="en-AU" sz="6000" b="1" dirty="0" smtClean="0">
                <a:latin typeface="Adobe Arabic" pitchFamily="18" charset="-78"/>
                <a:cs typeface="Adobe Arabic" pitchFamily="18" charset="-78"/>
              </a:rPr>
              <a:t>9</a:t>
            </a:r>
            <a:r>
              <a:rPr lang="th-TH" sz="6000" b="1" dirty="0" smtClean="0"/>
              <a:t>) ลาไปเพิ่มพูนความรู้ทางวิชาการ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8219" y="3247519"/>
            <a:ext cx="9558461" cy="25536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/>
              <a:t> </a:t>
            </a:r>
            <a:r>
              <a:rPr lang="th-TH" sz="4800" b="1" dirty="0" smtClean="0">
                <a:solidFill>
                  <a:schemeClr val="tx1"/>
                </a:solidFill>
              </a:rPr>
              <a:t>เป็นไปตามระเบียบฯ ว่าด้วย หลักเกณฑ์และวิธีการในการลา	ไปศึกษา ฝึกอบรม ดูงาน ปฏิบัติการวิจัย และการลาเพิ่มพูน	ความรู้ทางวิชาการ ของพนักงานมหาวิทยาลัย พ.ศ. </a:t>
            </a:r>
            <a:r>
              <a:rPr lang="en-AU" sz="48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2559</a:t>
            </a:r>
            <a:endParaRPr lang="th-TH" sz="3600" b="1" dirty="0" smtClean="0">
              <a:solidFill>
                <a:schemeClr val="tx1"/>
              </a:solidFill>
              <a:latin typeface="Adobe Arabic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49115" y="1571174"/>
            <a:ext cx="10343213" cy="11672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6000" b="1" dirty="0" smtClean="0"/>
              <a:t>(</a:t>
            </a:r>
            <a:r>
              <a:rPr lang="en-AU" sz="6000" b="1" dirty="0" smtClean="0">
                <a:latin typeface="Adobe Arabic" pitchFamily="18" charset="-78"/>
              </a:rPr>
              <a:t>10</a:t>
            </a:r>
            <a:r>
              <a:rPr lang="th-TH" sz="6000" b="1" dirty="0" smtClean="0"/>
              <a:t>) ลาไปศึกษา ฝึกอบรม ดูงาน หรือปฏิบัติการวิจัย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86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 smtClean="0">
                <a:solidFill>
                  <a:schemeClr val="tx1"/>
                </a:solidFill>
              </a:rPr>
              <a:t>กฎหมายที่เกี่ยวข้อง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5917" y="1797629"/>
            <a:ext cx="9131734" cy="25042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4000" b="1" dirty="0" smtClean="0"/>
          </a:p>
          <a:p>
            <a:r>
              <a:rPr lang="th-TH" sz="4400" b="1" dirty="0" smtClean="0"/>
              <a:t> </a:t>
            </a:r>
            <a:r>
              <a:rPr lang="th-TH" sz="4400" b="1" dirty="0" smtClean="0">
                <a:solidFill>
                  <a:schemeClr val="tx1"/>
                </a:solidFill>
              </a:rPr>
              <a:t>ข้อบังคับฯ ว่าด้วยการบริหารงานบุคคล พ.ศ. 2554</a:t>
            </a:r>
          </a:p>
          <a:p>
            <a:r>
              <a:rPr lang="th-TH" sz="4400" b="1" dirty="0">
                <a:solidFill>
                  <a:schemeClr val="tx1"/>
                </a:solidFill>
              </a:rPr>
              <a:t> </a:t>
            </a:r>
            <a:r>
              <a:rPr lang="th-TH" sz="4400" b="1" dirty="0" smtClean="0">
                <a:solidFill>
                  <a:schemeClr val="tx1"/>
                </a:solidFill>
              </a:rPr>
              <a:t>ระเบียบฯ ว่าด้วยการลาของพนักงานมหาวิทยาลัย พ.ศ. 2560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525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2080" y="561764"/>
            <a:ext cx="7226482" cy="726708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</a:rPr>
              <a:t>พนักงานมหาวิทยาลัย มีสิทธิลาดังต่อไปนี้</a:t>
            </a:r>
            <a:r>
              <a:rPr lang="th-TH" sz="4000" b="1" dirty="0">
                <a:solidFill>
                  <a:schemeClr val="tx1"/>
                </a:solidFill>
              </a:rPr>
              <a:t/>
            </a:r>
            <a:br>
              <a:rPr lang="th-TH" sz="4000" b="1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5302" y="1485894"/>
            <a:ext cx="3125788" cy="442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(1) ลากิจ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(2) ลาพักผ่อน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(3) ลาป่วย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(4) ลาเพื่อทำหมัน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(5) ลาคลอด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(6) ลา</a:t>
            </a:r>
            <a:r>
              <a:rPr lang="th-TH" sz="4000" b="1" dirty="0">
                <a:solidFill>
                  <a:schemeClr val="tx1"/>
                </a:solidFill>
              </a:rPr>
              <a:t>เพื่อดูแล</a:t>
            </a:r>
            <a:r>
              <a:rPr lang="th-TH" sz="4000" b="1" dirty="0" smtClean="0">
                <a:solidFill>
                  <a:schemeClr val="tx1"/>
                </a:solidFill>
              </a:rPr>
              <a:t>บุตร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640678" y="1610584"/>
            <a:ext cx="6069879" cy="44265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(7) ลาอุปสมบท ลาเพื่อบวชชีพราหมณ์        	หรือลาเพื่อประกอบพิธีฮัจจ์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(8) ลาเข้ารับการเตรียมพลหรือรับราชการทหาร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(9) ลาไปเพิ่มพูนความรู้ทางวิชาการ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(10) ลาไปศึกษา ฝึกอบรม ดูงาน 			  	  หรือปฏิบัติการวิจัย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1645" y="6182589"/>
            <a:ext cx="566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*</a:t>
            </a:r>
            <a:r>
              <a:rPr lang="th-TH" sz="2800" dirty="0" smtClean="0"/>
              <a:t>ข้อ 65 ของข้อบังคับฯ ว่าด้วยการบริหารงานบุคคล พ.ศ. 2554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9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4441" y="281207"/>
            <a:ext cx="2483429" cy="128089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 smtClean="0"/>
              <a:t>(1) ลากิจ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1059" y="1385622"/>
            <a:ext cx="9796756" cy="52100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ลากิจ คือการลาเพื่อทำธุระอันจำเป็น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ลากิจได้</a:t>
            </a:r>
            <a:r>
              <a:rPr lang="th-TH" sz="3200" b="1" u="sng" dirty="0" smtClean="0">
                <a:solidFill>
                  <a:srgbClr val="C00000"/>
                </a:solidFill>
              </a:rPr>
              <a:t>ปีละไม่เกิน 10 วันทำการ</a:t>
            </a:r>
            <a:r>
              <a:rPr lang="th-TH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=</a:t>
            </a:r>
            <a:r>
              <a:rPr lang="th-TH" sz="3200" b="1" dirty="0">
                <a:solidFill>
                  <a:srgbClr val="C00000"/>
                </a:solidFill>
                <a:latin typeface="Adobe Devanagari" panose="02040503050201020203" pitchFamily="18" charset="0"/>
              </a:rPr>
              <a:t> ได้รับ</a:t>
            </a:r>
            <a:r>
              <a:rPr lang="th-TH" sz="3200" b="1" dirty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เงินประจำตำแหน่งในวันที่ลา</a:t>
            </a:r>
            <a:r>
              <a:rPr lang="th-TH" sz="3200" b="1" dirty="0" smtClean="0">
                <a:solidFill>
                  <a:schemeClr val="tx1"/>
                </a:solidFill>
              </a:rPr>
              <a:t> 		(นับตามปีงบประมาณ 1 ต.ค. – 30 ก.ย. ปีถัดไป)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>
                <a:solidFill>
                  <a:schemeClr val="tx1"/>
                </a:solidFill>
              </a:rPr>
              <a:t>ระยะเวลาในการยื่น</a:t>
            </a:r>
            <a:r>
              <a:rPr lang="th-TH" sz="3200" b="1" dirty="0" smtClean="0">
                <a:solidFill>
                  <a:schemeClr val="tx1"/>
                </a:solidFill>
              </a:rPr>
              <a:t>ใบลา </a:t>
            </a:r>
            <a:r>
              <a:rPr lang="th-TH" sz="3200" b="1" dirty="0">
                <a:solidFill>
                  <a:schemeClr val="tx1"/>
                </a:solidFill>
              </a:rPr>
              <a:t>ให้</a:t>
            </a:r>
            <a:r>
              <a:rPr lang="th-TH" sz="3200" b="1" u="sng" dirty="0">
                <a:solidFill>
                  <a:srgbClr val="C00000"/>
                </a:solidFill>
              </a:rPr>
              <a:t>ยื่นล่วงหน้าไม่น้อยกว่า 3 วันทำ</a:t>
            </a:r>
            <a:r>
              <a:rPr lang="th-TH" sz="3200" b="1" u="sng" dirty="0" smtClean="0">
                <a:solidFill>
                  <a:srgbClr val="C00000"/>
                </a:solidFill>
              </a:rPr>
              <a:t>การ</a:t>
            </a:r>
            <a:endParaRPr lang="th-TH" sz="32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ขั้นตอนการยื่นใบลา 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ยื่นต่อผู้บังคับบัญชาชั้นต้น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(หัวหน้าฝ่าย หัวหน้าหน่วยงาน ฯลฯ) 		ผู้มีอำนาจอนุมัติการลาคือหัวหน้าส่วนงาน โดยพิจารณาตามความจำเป็น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ผู้ที่</a:t>
            </a:r>
            <a:r>
              <a:rPr lang="th-TH" sz="3200" b="1" u="sng" dirty="0" smtClean="0">
                <a:solidFill>
                  <a:srgbClr val="C00000"/>
                </a:solidFill>
              </a:rPr>
              <a:t>ไม่มีสิทธิลากิจ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คือพนักงานมหาวิทยาลัยที่อยู่ระหว่างทดลองปฏิบัติงานยังไม่ครบ 4 เดือน</a:t>
            </a:r>
            <a:endParaRPr lang="th-TH" sz="32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200" b="1" i="1" dirty="0">
                <a:solidFill>
                  <a:srgbClr val="FF0000"/>
                </a:solidFill>
              </a:rPr>
              <a:t>	</a:t>
            </a:r>
            <a:r>
              <a:rPr lang="th-TH" sz="3200" b="1" dirty="0" smtClean="0">
                <a:solidFill>
                  <a:srgbClr val="C00000"/>
                </a:solidFill>
              </a:rPr>
              <a:t>เว้นแต่</a:t>
            </a:r>
            <a:r>
              <a:rPr lang="th-TH" sz="3200" b="1" dirty="0" smtClean="0">
                <a:solidFill>
                  <a:schemeClr val="tx1"/>
                </a:solidFill>
              </a:rPr>
              <a:t>กรณีจำเป็นที่ไม่อาจหลีกเลี่ยงได้ + ได้รับอนุมัติการลา </a:t>
            </a:r>
            <a:r>
              <a:rPr lang="en-US" sz="32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 </a:t>
            </a:r>
            <a:r>
              <a:rPr lang="th-TH" sz="3200" b="1" dirty="0" smtClean="0">
                <a:solidFill>
                  <a:schemeClr val="tx1"/>
                </a:solidFill>
              </a:rPr>
              <a:t>ให้ลากิจได้ แต่จะไม่ได้รับ	เงินค่าจ้างในวันที่ลากิจ</a:t>
            </a:r>
            <a:endParaRPr lang="th-TH" sz="3200" b="1" u="sng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2" y="281207"/>
            <a:ext cx="3636817" cy="128089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 smtClean="0"/>
              <a:t>(2) ลาพักผ่อน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1019" y="1640452"/>
            <a:ext cx="9796756" cy="4775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พนักงานมหาวิทยาลัย</a:t>
            </a:r>
            <a:r>
              <a:rPr lang="th-TH" sz="3200" b="1" u="sng" dirty="0" smtClean="0">
                <a:solidFill>
                  <a:srgbClr val="C00000"/>
                </a:solidFill>
              </a:rPr>
              <a:t>มีสิทธิลาพักผ่อน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เมื่อปฏิบัติงานครบ 1 ปี</a:t>
            </a:r>
            <a:endParaRPr lang="th-TH" sz="3200" b="1" u="sng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ลาพักผ่อนได้</a:t>
            </a:r>
            <a:r>
              <a:rPr lang="th-TH" sz="3200" b="1" u="sng" dirty="0" smtClean="0">
                <a:solidFill>
                  <a:srgbClr val="C00000"/>
                </a:solidFill>
              </a:rPr>
              <a:t>ปีละไม่เกิน 10 วันทำการ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=</a:t>
            </a:r>
            <a:r>
              <a:rPr lang="th-TH" sz="3200" b="1" dirty="0">
                <a:solidFill>
                  <a:srgbClr val="C00000"/>
                </a:solidFill>
                <a:latin typeface="Adobe Devanagari" panose="02040503050201020203" pitchFamily="18" charset="0"/>
              </a:rPr>
              <a:t> ได้รับ</a:t>
            </a:r>
            <a:r>
              <a:rPr lang="th-TH" sz="3200" b="1" dirty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เงินประจำตำแหน่งในวันที่ลา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>
                <a:solidFill>
                  <a:schemeClr val="tx1"/>
                </a:solidFill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</a:rPr>
              <a:t>หากในปีใดใช้ไม่ครบ สะสมวันลาพักผ่อนได้ในปีถัดไปแต่รวมกันแล้วต้องไม่เกิน 20 วัน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>
                <a:solidFill>
                  <a:schemeClr val="tx1"/>
                </a:solidFill>
              </a:rPr>
              <a:t>ระยะเวลาในการยื่น</a:t>
            </a:r>
            <a:r>
              <a:rPr lang="th-TH" sz="3200" b="1" dirty="0" smtClean="0">
                <a:solidFill>
                  <a:schemeClr val="tx1"/>
                </a:solidFill>
              </a:rPr>
              <a:t>ใบลา </a:t>
            </a:r>
            <a:r>
              <a:rPr lang="th-TH" sz="3200" b="1" dirty="0">
                <a:solidFill>
                  <a:schemeClr val="tx1"/>
                </a:solidFill>
              </a:rPr>
              <a:t>ให้</a:t>
            </a:r>
            <a:r>
              <a:rPr lang="th-TH" sz="3200" b="1" u="sng" dirty="0">
                <a:solidFill>
                  <a:srgbClr val="C00000"/>
                </a:solidFill>
              </a:rPr>
              <a:t>ยื่นล่วงหน้าไม่น้อยกว่า 3 วันทำ</a:t>
            </a:r>
            <a:r>
              <a:rPr lang="th-TH" sz="3200" b="1" u="sng" dirty="0" smtClean="0">
                <a:solidFill>
                  <a:srgbClr val="C00000"/>
                </a:solidFill>
              </a:rPr>
              <a:t>การ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							</a:t>
            </a:r>
            <a:r>
              <a:rPr lang="th-TH" sz="3200" b="1" dirty="0" smtClean="0">
                <a:solidFill>
                  <a:schemeClr val="tx1"/>
                </a:solidFill>
              </a:rPr>
              <a:t>(ลาพักผ่อนแต่ละครั้ง ให้ลาอย่างน้อยครึ่งวันทำการ)</a:t>
            </a:r>
            <a:endParaRPr lang="th-TH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ขั้นตอนการยื่นใบลา 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ยื่นต่อผู้บังคับบัญชาชั้นต้น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(หัวหน้าฝ่าย หัวหน้าหน่วยงาน ฯลฯ) 		ผู้มีอำนาจอนุมัติการลาคือหัวหน้าส่วนงาน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>
                <a:solidFill>
                  <a:schemeClr val="tx1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ในระหว่างลาพักผ่อน หากมีเหตุจำเป็น หัวหน้าส่วนงานอาจเรียกตัวกลับมาปฏิบัติงานได้</a:t>
            </a:r>
          </a:p>
          <a:p>
            <a:endParaRPr lang="th-TH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755" y="281207"/>
            <a:ext cx="2608115" cy="128089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 smtClean="0"/>
              <a:t>(3) ลาป่วย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4020" y="1364667"/>
            <a:ext cx="10350941" cy="53374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พนักงานมหาวิทยาลัย</a:t>
            </a:r>
            <a:r>
              <a:rPr lang="th-TH" sz="3200" b="1" u="sng" dirty="0" smtClean="0">
                <a:solidFill>
                  <a:srgbClr val="C00000"/>
                </a:solidFill>
              </a:rPr>
              <a:t>มีสิทธิลาป่วยได้เท่าที่ป่วยจริง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ลาป่วยปีหนึ่ง</a:t>
            </a:r>
            <a:r>
              <a:rPr lang="th-TH" sz="3200" b="1" dirty="0" smtClean="0">
                <a:solidFill>
                  <a:srgbClr val="C00000"/>
                </a:solidFill>
              </a:rPr>
              <a:t>ไม่เกิน 60 วันทำการ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=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 ได้รับ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เงินประจำตำแหน่งในวันที่ลา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>
                <a:solidFill>
                  <a:schemeClr val="tx1"/>
                </a:solidFill>
                <a:latin typeface="Adobe Devanagari" panose="02040503050201020203" pitchFamily="18" charset="0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ลาป่วยปีหนึ่ง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เกิน 60 วันทำการแต่ไม่เกิน 120 วัน </a:t>
            </a:r>
            <a:r>
              <a:rPr lang="en-US" sz="3200" b="1" dirty="0" smtClean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=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th-TH" sz="3200" b="1" dirty="0">
                <a:solidFill>
                  <a:srgbClr val="C00000"/>
                </a:solidFill>
                <a:latin typeface="Adobe Devanagari" panose="02040503050201020203" pitchFamily="18" charset="0"/>
              </a:rPr>
              <a:t>ได้รับ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</a:t>
            </a:r>
            <a:r>
              <a:rPr lang="th-TH" sz="3200" b="1" dirty="0">
                <a:solidFill>
                  <a:schemeClr val="tx1"/>
                </a:solidFill>
                <a:latin typeface="Adobe Devanagari" panose="02040503050201020203" pitchFamily="18" charset="0"/>
              </a:rPr>
              <a:t>ประจำ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ตำแหน่ง </a:t>
            </a:r>
            <a:r>
              <a:rPr lang="th-TH" sz="32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50</a:t>
            </a:r>
            <a:r>
              <a:rPr lang="en-US" sz="32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%</a:t>
            </a:r>
            <a:r>
              <a:rPr lang="en-US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ในวันที่ลาเกิน 60 วัน (ต้องเสนออธิการบดีเพื่อขออนุมัติการลา)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>
                <a:solidFill>
                  <a:srgbClr val="FF0000"/>
                </a:solidFill>
                <a:latin typeface="Adobe Devanagari" panose="02040503050201020203" pitchFamily="18" charset="0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ลาป่วย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ครบ 120 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วันทำการแล้ว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จำเป็นต้องลาอีก </a:t>
            </a:r>
            <a:r>
              <a:rPr lang="en-US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= 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ไม่ได้รับ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เงินประจำตำแหน่ง 			หรือพิจารณา</a:t>
            </a:r>
            <a:r>
              <a:rPr lang="th-TH" sz="32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เลิกสัญญา</a:t>
            </a:r>
            <a:r>
              <a:rPr lang="th-TH" sz="32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ปฏิบัติงาน (อธิการบดีเป็นผู้พิจารณา)</a:t>
            </a:r>
            <a:endParaRPr lang="th-TH" sz="3200" b="1" dirty="0" smtClean="0">
              <a:solidFill>
                <a:srgbClr val="FF0000"/>
              </a:solidFill>
              <a:latin typeface="Adobe Devanagari" panose="020405030502010202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ขั้นตอนการลาป่วย 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แจ้งผู้บังคับบัญชาชั้นต้นในวันแรกที่ลาป่วย และให้ยื่นใบลาในวันแรก</a:t>
            </a:r>
            <a:r>
              <a:rPr lang="th-TH" sz="3200" b="1" dirty="0" smtClean="0">
                <a:solidFill>
                  <a:srgbClr val="C00000"/>
                </a:solidFill>
              </a:rPr>
              <a:t>			</a:t>
            </a:r>
            <a:r>
              <a:rPr lang="th-TH" sz="3200" b="1" u="sng" dirty="0" smtClean="0">
                <a:solidFill>
                  <a:srgbClr val="C00000"/>
                </a:solidFill>
              </a:rPr>
              <a:t>ที่กลับมาปฏิบัติงาน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>
                <a:solidFill>
                  <a:schemeClr val="tx1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ลาป่วย</a:t>
            </a:r>
            <a:r>
              <a:rPr lang="th-TH" sz="3200" b="1" dirty="0" smtClean="0">
                <a:solidFill>
                  <a:srgbClr val="C00000"/>
                </a:solidFill>
              </a:rPr>
              <a:t>เกิน 3 วันทำการ ต้องมีใบรับรองแพทย์</a:t>
            </a:r>
            <a:r>
              <a:rPr lang="th-TH" sz="3200" b="1" dirty="0" smtClean="0">
                <a:solidFill>
                  <a:schemeClr val="tx1"/>
                </a:solidFill>
              </a:rPr>
              <a:t>			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264" y="1614051"/>
            <a:ext cx="10280017" cy="44569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พนักงานมหาวิทยาลัยมีสิทธิ</a:t>
            </a:r>
            <a:r>
              <a:rPr lang="th-TH" sz="3600" b="1" u="sng" dirty="0" smtClean="0">
                <a:solidFill>
                  <a:srgbClr val="C00000"/>
                </a:solidFill>
              </a:rPr>
              <a:t>ลาทำหมันได้ตามระยะเวลาที่แพทย์กำหนด</a:t>
            </a:r>
            <a:r>
              <a:rPr lang="th-TH" sz="3600" b="1" dirty="0" smtClean="0">
                <a:solidFill>
                  <a:schemeClr val="tx1"/>
                </a:solidFill>
              </a:rPr>
              <a:t>				</a:t>
            </a:r>
            <a:r>
              <a:rPr lang="en-US" sz="3600" b="1" dirty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=</a:t>
            </a:r>
            <a:r>
              <a:rPr lang="th-TH" sz="3600" b="1" dirty="0" smtClean="0">
                <a:solidFill>
                  <a:srgbClr val="C00000"/>
                </a:solidFill>
                <a:latin typeface="Adobe Devanagari" panose="02040503050201020203" pitchFamily="18" charset="0"/>
              </a:rPr>
              <a:t> </a:t>
            </a:r>
            <a:r>
              <a:rPr lang="th-TH" sz="3600" b="1" dirty="0">
                <a:solidFill>
                  <a:srgbClr val="C00000"/>
                </a:solidFill>
                <a:latin typeface="Adobe Devanagari" panose="02040503050201020203" pitchFamily="18" charset="0"/>
              </a:rPr>
              <a:t>ได้รับ</a:t>
            </a:r>
            <a:r>
              <a:rPr lang="th-TH" sz="3600" b="1" dirty="0">
                <a:solidFill>
                  <a:schemeClr val="tx1"/>
                </a:solidFill>
                <a:latin typeface="Adobe Devanagari" panose="02040503050201020203" pitchFamily="18" charset="0"/>
              </a:rPr>
              <a:t>เงินเดือน + เงินประจำตำแหน่งในวันที่</a:t>
            </a:r>
            <a:r>
              <a:rPr lang="th-TH" sz="3600" b="1" dirty="0" smtClean="0">
                <a:solidFill>
                  <a:schemeClr val="tx1"/>
                </a:solidFill>
                <a:latin typeface="Adobe Devanagari" panose="02040503050201020203" pitchFamily="18" charset="0"/>
              </a:rPr>
              <a:t>ลา</a:t>
            </a:r>
            <a:endParaRPr lang="th-TH" sz="36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ระยะเวลาในการ</a:t>
            </a:r>
            <a:r>
              <a:rPr lang="th-TH" sz="3600" b="1" dirty="0">
                <a:solidFill>
                  <a:schemeClr val="tx1"/>
                </a:solidFill>
              </a:rPr>
              <a:t>ยื่น</a:t>
            </a:r>
            <a:r>
              <a:rPr lang="th-TH" sz="3600" b="1" dirty="0" smtClean="0">
                <a:solidFill>
                  <a:schemeClr val="tx1"/>
                </a:solidFill>
              </a:rPr>
              <a:t>ใบลา </a:t>
            </a:r>
            <a:r>
              <a:rPr lang="th-TH" sz="3600" b="1" dirty="0">
                <a:solidFill>
                  <a:schemeClr val="tx1"/>
                </a:solidFill>
              </a:rPr>
              <a:t>ให้</a:t>
            </a:r>
            <a:r>
              <a:rPr lang="th-TH" sz="3600" b="1" u="sng" dirty="0">
                <a:solidFill>
                  <a:srgbClr val="C00000"/>
                </a:solidFill>
              </a:rPr>
              <a:t>ยื่นล่วงหน้าไม่น้อยกว่า 3 วันทำ</a:t>
            </a:r>
            <a:r>
              <a:rPr lang="th-TH" sz="3600" b="1" u="sng" dirty="0" smtClean="0">
                <a:solidFill>
                  <a:srgbClr val="C00000"/>
                </a:solidFill>
              </a:rPr>
              <a:t>การ</a:t>
            </a:r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</a:rPr>
              <a:t>					</a:t>
            </a:r>
            <a:endParaRPr lang="th-TH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/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และให้ยื่น</a:t>
            </a:r>
            <a:r>
              <a:rPr lang="th-TH" sz="3600" b="1" u="sng" dirty="0" smtClean="0">
                <a:solidFill>
                  <a:srgbClr val="C00000"/>
                </a:solidFill>
              </a:rPr>
              <a:t>ใบรับรองแพทย์ภายใน 3 วันทำการ นับแต่วันแรกที่กลับมาปฏิบัติงาน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chemeClr val="tx1"/>
                </a:solidFill>
              </a:rPr>
              <a:t> ยื่นใบลา</a:t>
            </a:r>
            <a:r>
              <a:rPr lang="en-US" sz="3600" b="1" dirty="0" smtClean="0">
                <a:solidFill>
                  <a:schemeClr val="tx1"/>
                </a:solidFill>
              </a:rPr>
              <a:t>,</a:t>
            </a:r>
            <a:r>
              <a:rPr lang="th-TH" sz="3600" b="1" dirty="0" smtClean="0">
                <a:solidFill>
                  <a:schemeClr val="tx1"/>
                </a:solidFill>
              </a:rPr>
              <a:t>ใบรับรองแพทย์ต่อผู้บังคับบัญชาชั้นต้น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th-TH" sz="3600" b="1" dirty="0" smtClean="0">
                <a:solidFill>
                  <a:schemeClr val="tx1"/>
                </a:solidFill>
              </a:rPr>
              <a:t>(หัวหน้าฝ่าย หัวหน้าหน่วยงาน ฯลฯ)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th-TH" sz="3600" b="1" dirty="0">
                <a:solidFill>
                  <a:schemeClr val="tx1"/>
                </a:solidFill>
              </a:rPr>
              <a:t>ผู้มีอำนาจอนุมัติการลาคือหัวหน้าส่วนงาน </a:t>
            </a:r>
            <a:r>
              <a:rPr lang="th-TH" sz="3600" b="1" dirty="0" smtClean="0">
                <a:solidFill>
                  <a:schemeClr val="tx1"/>
                </a:solidFill>
              </a:rPr>
              <a:t>		</a:t>
            </a:r>
            <a:endParaRPr lang="th-TH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53789" y="281207"/>
            <a:ext cx="429144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7200" b="1" dirty="0" smtClean="0"/>
              <a:t>(4) ลาเพื่อทำหมัน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3345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811" y="281207"/>
            <a:ext cx="3054927" cy="128089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 smtClean="0"/>
              <a:t>(</a:t>
            </a:r>
            <a:r>
              <a:rPr lang="en-US" sz="72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th-TH" sz="7200" b="1" dirty="0" smtClean="0"/>
              <a:t>) </a:t>
            </a:r>
            <a:r>
              <a:rPr lang="th-TH" sz="7200" b="1" dirty="0" smtClean="0">
                <a:latin typeface="Adobe Devanagari" panose="02040503050201020203" pitchFamily="18" charset="0"/>
              </a:rPr>
              <a:t>ลาคลอด</a:t>
            </a:r>
            <a:endParaRPr lang="en-US" sz="72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936" y="1454606"/>
            <a:ext cx="10058400" cy="50511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พนักงานมหาวิทยาลัยที่เป็น</a:t>
            </a:r>
            <a:r>
              <a:rPr lang="th-TH" sz="3200" b="1" u="sng" dirty="0" smtClean="0">
                <a:solidFill>
                  <a:srgbClr val="C00000"/>
                </a:solidFill>
              </a:rPr>
              <a:t>หญิงมีครรภ์มีสิทธิลาคลอดไม่เกิน 90 วัน</a:t>
            </a:r>
            <a:r>
              <a:rPr lang="th-TH" sz="3200" b="1" dirty="0" smtClean="0">
                <a:solidFill>
                  <a:schemeClr val="tx1"/>
                </a:solidFill>
              </a:rPr>
              <a:t> (นับต่อเนื่องรวมวันหยุด)</a:t>
            </a:r>
            <a:endParaRPr lang="th-TH" sz="3200" b="1" u="sng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ลาได้ทั้งก่อนคลอด + หลังคลอด โดย</a:t>
            </a:r>
            <a:r>
              <a:rPr lang="th-TH" sz="3200" b="1" dirty="0" smtClean="0">
                <a:solidFill>
                  <a:srgbClr val="C00000"/>
                </a:solidFill>
              </a:rPr>
              <a:t>ได้รับเงิน</a:t>
            </a:r>
            <a:r>
              <a:rPr lang="th-TH" sz="3200" b="1" dirty="0" smtClean="0">
                <a:solidFill>
                  <a:schemeClr val="tx1"/>
                </a:solidFill>
              </a:rPr>
              <a:t>เดือน + เงินประจำตำแหน่งระหว่างลา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>
                <a:solidFill>
                  <a:schemeClr val="tx1"/>
                </a:solidFill>
              </a:rPr>
              <a:t> ลาต่อเนื่องเพื่อเลี้ยงดูบุตรได้ไม่เกิน 150 วันทำการ โดย</a:t>
            </a:r>
            <a:r>
              <a:rPr lang="th-TH" sz="3200" b="1" dirty="0" smtClean="0">
                <a:solidFill>
                  <a:srgbClr val="C00000"/>
                </a:solidFill>
              </a:rPr>
              <a:t>ไม่ได้รับเงิน</a:t>
            </a:r>
            <a:r>
              <a:rPr lang="th-TH" sz="3200" b="1" dirty="0" smtClean="0">
                <a:solidFill>
                  <a:schemeClr val="tx1"/>
                </a:solidFill>
              </a:rPr>
              <a:t>เดือน + เงินประจำตำแหน่ง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>
                <a:solidFill>
                  <a:schemeClr val="tx1"/>
                </a:solidFill>
              </a:rPr>
              <a:t> </a:t>
            </a:r>
            <a:r>
              <a:rPr lang="th-TH" sz="3200" b="1" dirty="0">
                <a:solidFill>
                  <a:schemeClr val="tx1"/>
                </a:solidFill>
              </a:rPr>
              <a:t>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ยื่นใบลาล่วงหน้า</a:t>
            </a:r>
            <a:r>
              <a:rPr lang="th-TH" sz="3200" b="1" u="sng" dirty="0">
                <a:solidFill>
                  <a:srgbClr val="C00000"/>
                </a:solidFill>
              </a:rPr>
              <a:t>ไม่น้อยกว่า 3 </a:t>
            </a:r>
            <a:r>
              <a:rPr lang="th-TH" sz="3200" b="1" u="sng" dirty="0" smtClean="0">
                <a:solidFill>
                  <a:srgbClr val="C00000"/>
                </a:solidFill>
              </a:rPr>
              <a:t>วันทำการ</a:t>
            </a:r>
            <a:r>
              <a:rPr lang="th-TH" sz="3200" b="1" dirty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rgbClr val="C00000"/>
                </a:solidFill>
              </a:rPr>
              <a:t>และ 											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ยื่นใบรับรองแพทย์ภายใน 15 วันทำการ นับแต่วันที่คลอด</a:t>
            </a:r>
            <a:r>
              <a:rPr lang="th-TH" sz="3200" b="1" dirty="0" smtClean="0">
                <a:solidFill>
                  <a:srgbClr val="FF0000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 smtClean="0">
                <a:solidFill>
                  <a:srgbClr val="C00000"/>
                </a:solidFill>
                <a:latin typeface="Browallia New" pitchFamily="34" charset="-34"/>
              </a:rPr>
              <a:t>กรณีคลอดฉุกเฉิน</a:t>
            </a:r>
            <a:r>
              <a:rPr lang="th-TH" sz="3200" b="1" dirty="0">
                <a:solidFill>
                  <a:schemeClr val="tx1"/>
                </a:solidFill>
                <a:latin typeface="Browallia New" pitchFamily="34" charset="-34"/>
              </a:rPr>
              <a:t>ให้แจ้ง</a:t>
            </a:r>
            <a:r>
              <a:rPr lang="th-TH" sz="3200" b="1" dirty="0" smtClean="0">
                <a:solidFill>
                  <a:schemeClr val="tx1"/>
                </a:solidFill>
                <a:latin typeface="Browallia New" pitchFamily="34" charset="-34"/>
              </a:rPr>
              <a:t>ผู้บังคับบัญชาทราบในโอกาสแรก</a:t>
            </a:r>
            <a:r>
              <a:rPr lang="th-TH" sz="3200" b="1" dirty="0">
                <a:solidFill>
                  <a:schemeClr val="tx1"/>
                </a:solidFill>
                <a:latin typeface="Browallia New" pitchFamily="34" charset="-34"/>
              </a:rPr>
              <a:t>ที่ทำได้ </a:t>
            </a:r>
            <a:r>
              <a:rPr lang="th-TH" sz="3200" b="1" dirty="0" smtClean="0">
                <a:solidFill>
                  <a:schemeClr val="tx1"/>
                </a:solidFill>
                <a:latin typeface="Browallia New" pitchFamily="34" charset="-34"/>
              </a:rPr>
              <a:t>							และ</a:t>
            </a:r>
            <a:r>
              <a:rPr lang="th-TH" sz="3200" b="1" dirty="0">
                <a:solidFill>
                  <a:schemeClr val="tx1"/>
                </a:solidFill>
                <a:latin typeface="Browallia New" pitchFamily="34" charset="-34"/>
              </a:rPr>
              <a:t>ให้</a:t>
            </a:r>
            <a:r>
              <a:rPr lang="th-TH" sz="3200" b="1" dirty="0" smtClean="0">
                <a:solidFill>
                  <a:srgbClr val="C00000"/>
                </a:solidFill>
                <a:latin typeface="Browallia New" pitchFamily="34" charset="-34"/>
              </a:rPr>
              <a:t>ยื่นใบลา </a:t>
            </a:r>
            <a:r>
              <a:rPr lang="th-TH" sz="3200" b="1" dirty="0">
                <a:solidFill>
                  <a:srgbClr val="C00000"/>
                </a:solidFill>
              </a:rPr>
              <a:t>+</a:t>
            </a:r>
            <a:r>
              <a:rPr lang="th-TH" sz="3200" b="1" dirty="0" smtClean="0">
                <a:solidFill>
                  <a:srgbClr val="C00000"/>
                </a:solidFill>
                <a:latin typeface="Browallia New" pitchFamily="34" charset="-34"/>
              </a:rPr>
              <a:t> ใบรับรองแพทย์ภายใน </a:t>
            </a:r>
            <a:r>
              <a:rPr lang="en-US" sz="3200" b="1" dirty="0">
                <a:solidFill>
                  <a:srgbClr val="C00000"/>
                </a:solidFill>
                <a:latin typeface="Browallia New" pitchFamily="34" charset="-34"/>
              </a:rPr>
              <a:t>15 </a:t>
            </a:r>
            <a:r>
              <a:rPr lang="th-TH" sz="3200" b="1" dirty="0">
                <a:solidFill>
                  <a:srgbClr val="C00000"/>
                </a:solidFill>
                <a:latin typeface="Browallia New" pitchFamily="34" charset="-34"/>
              </a:rPr>
              <a:t>วันทำการนับแต่วันที่คลอด</a:t>
            </a:r>
            <a:r>
              <a:rPr lang="th-TH" sz="3200" b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					</a:t>
            </a:r>
            <a:endParaRPr lang="th-TH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ขั้นตอนการยื่นใบลา 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ยื่นต่อผู้บังคับบัญชาชั้นต้น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(หัวหน้าฝ่าย หัวหน้าหน่วยงาน ฯลฯ) 		ผู้มีอำนาจอนุมัติการลาคือหัวหน้าส่วนงาน</a:t>
            </a:r>
          </a:p>
        </p:txBody>
      </p:sp>
    </p:spTree>
    <p:extLst>
      <p:ext uri="{BB962C8B-B14F-4D97-AF65-F5344CB8AC3E}">
        <p14:creationId xmlns:p14="http://schemas.microsoft.com/office/powerpoint/2010/main" val="14171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256" y="405899"/>
            <a:ext cx="8749144" cy="1280890"/>
          </a:xfrm>
        </p:spPr>
        <p:txBody>
          <a:bodyPr>
            <a:noAutofit/>
          </a:bodyPr>
          <a:lstStyle/>
          <a:p>
            <a:pPr algn="ctr"/>
            <a:r>
              <a:rPr lang="th-TH" sz="6600" b="1" dirty="0" smtClean="0"/>
              <a:t>(6) ลาเพื่อดูแลบุตรและภรรยาหลังคลอด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369" y="1582878"/>
            <a:ext cx="10004577" cy="52231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ภรรยา</a:t>
            </a:r>
            <a:r>
              <a:rPr lang="th-TH" sz="3200" b="1" dirty="0" smtClean="0">
                <a:solidFill>
                  <a:srgbClr val="C00000"/>
                </a:solidFill>
              </a:rPr>
              <a:t>โดยชอบด้วยกฎหมาย</a:t>
            </a:r>
            <a:r>
              <a:rPr lang="th-TH" sz="3200" b="1" dirty="0" smtClean="0">
                <a:solidFill>
                  <a:schemeClr val="tx1"/>
                </a:solidFill>
              </a:rPr>
              <a:t>คลอดบุตร พนักงานมหาวิทยาลัยมีสิทธิลาเพื่อดูแลบุตรและภรรยา 	ไม่เกิน 10 วัน นับแต่วันคลอด (นับรวมวันหยุด) โดย</a:t>
            </a:r>
            <a:r>
              <a:rPr lang="th-TH" sz="3200" b="1" dirty="0" smtClean="0">
                <a:solidFill>
                  <a:srgbClr val="C00000"/>
                </a:solidFill>
              </a:rPr>
              <a:t>ได้รับเงิน</a:t>
            </a:r>
            <a:r>
              <a:rPr lang="th-TH" sz="3200" b="1" dirty="0" smtClean="0">
                <a:solidFill>
                  <a:schemeClr val="tx1"/>
                </a:solidFill>
              </a:rPr>
              <a:t>เดือน + เงินประจำตำแหน่ง </a:t>
            </a:r>
            <a:endParaRPr lang="th-TH" sz="3200" b="1" u="sng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>
                <a:solidFill>
                  <a:schemeClr val="tx1"/>
                </a:solidFill>
              </a:rPr>
              <a:t> ระยะเวลา</a:t>
            </a:r>
            <a:r>
              <a:rPr lang="th-TH" sz="3200" b="1" dirty="0">
                <a:solidFill>
                  <a:schemeClr val="tx1"/>
                </a:solidFill>
              </a:rPr>
              <a:t>ในการยื่น</a:t>
            </a:r>
            <a:r>
              <a:rPr lang="th-TH" sz="3200" b="1" dirty="0" smtClean="0">
                <a:solidFill>
                  <a:schemeClr val="tx1"/>
                </a:solidFill>
              </a:rPr>
              <a:t>ใบลา </a:t>
            </a:r>
            <a:r>
              <a:rPr lang="th-TH" sz="3200" b="1" dirty="0">
                <a:solidFill>
                  <a:schemeClr val="tx1"/>
                </a:solidFill>
              </a:rPr>
              <a:t>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ยื่นใบลาล่วงหน้า</a:t>
            </a:r>
            <a:r>
              <a:rPr lang="th-TH" sz="3200" b="1" u="sng" dirty="0">
                <a:solidFill>
                  <a:srgbClr val="C00000"/>
                </a:solidFill>
              </a:rPr>
              <a:t>ไม่น้อยกว่า 3 วันทำ</a:t>
            </a:r>
            <a:r>
              <a:rPr lang="th-TH" sz="3200" b="1" u="sng" dirty="0" smtClean="0">
                <a:solidFill>
                  <a:srgbClr val="C00000"/>
                </a:solidFill>
              </a:rPr>
              <a:t>การ</a:t>
            </a:r>
            <a:r>
              <a:rPr lang="th-TH" sz="3200" b="1" dirty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rgbClr val="C00000"/>
                </a:solidFill>
              </a:rPr>
              <a:t>และ					ยื่นใบรับรองแพทย์ + สำเนาใบสูติบัตร ภายใน 3 วันทำการ นับแต่วันแรกที่กลับมาปฏิบัติงาน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กรณีคลอดฉุกเฉินไม่อาจยื่นใบลาล่วงหน้าได้ ให้</a:t>
            </a:r>
            <a:r>
              <a:rPr lang="th-TH" sz="3200" b="1" dirty="0" smtClean="0">
                <a:solidFill>
                  <a:srgbClr val="C00000"/>
                </a:solidFill>
              </a:rPr>
              <a:t>ยื่นใบลา + ใบรับรองแพทย์ + สำเนาสูติบัตร 	ภายใน 3 วันทำการ นับแต่วันที่คลอด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ขั้นตอนการยื่นใบลา ให้</a:t>
            </a:r>
            <a:r>
              <a:rPr lang="th-TH" sz="3200" b="1" u="sng" dirty="0" smtClean="0">
                <a:solidFill>
                  <a:srgbClr val="C00000"/>
                </a:solidFill>
              </a:rPr>
              <a:t>ยื่นต่อผู้บังคับบัญชาชั้นต้น</a:t>
            </a:r>
            <a:r>
              <a:rPr lang="th-TH" sz="3200" b="1" dirty="0" smtClean="0">
                <a:solidFill>
                  <a:srgbClr val="C00000"/>
                </a:solidFill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</a:rPr>
              <a:t>(หัวหน้าฝ่าย </a:t>
            </a:r>
            <a:r>
              <a:rPr lang="th-TH" sz="3200" b="1" dirty="0" smtClean="0">
                <a:solidFill>
                  <a:schemeClr val="tx1"/>
                </a:solidFill>
              </a:rPr>
              <a:t>หัวหน้าหน่วยงาน </a:t>
            </a:r>
            <a:r>
              <a:rPr lang="th-TH" sz="3200" b="1" dirty="0" smtClean="0">
                <a:solidFill>
                  <a:schemeClr val="tx1"/>
                </a:solidFill>
              </a:rPr>
              <a:t>ฯลฯ) 		</a:t>
            </a:r>
            <a:r>
              <a:rPr lang="th-TH" sz="3200" b="1" dirty="0" smtClean="0">
                <a:solidFill>
                  <a:schemeClr val="tx1"/>
                </a:solidFill>
              </a:rPr>
              <a:t>ผู้</a:t>
            </a:r>
            <a:r>
              <a:rPr lang="th-TH" sz="3200" b="1" dirty="0" smtClean="0">
                <a:solidFill>
                  <a:schemeClr val="tx1"/>
                </a:solidFill>
              </a:rPr>
              <a:t>มีอำนาจอนุมัติการลาคือหัวหน้าส่วนงาน</a:t>
            </a:r>
          </a:p>
          <a:p>
            <a:pPr marL="0" indent="0">
              <a:buNone/>
            </a:pP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1074</TotalTime>
  <Words>555</Words>
  <Application>Microsoft Office PowerPoint</Application>
  <PresentationFormat>Custom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สิทธิการลา</vt:lpstr>
      <vt:lpstr>กฎหมายที่เกี่ยวข้อง</vt:lpstr>
      <vt:lpstr>พนักงานมหาวิทยาลัย มีสิทธิลาดังต่อไปนี้ </vt:lpstr>
      <vt:lpstr>(1) ลากิจ</vt:lpstr>
      <vt:lpstr>(2) ลาพักผ่อน</vt:lpstr>
      <vt:lpstr>(3) ลาป่วย</vt:lpstr>
      <vt:lpstr>PowerPoint Presentation</vt:lpstr>
      <vt:lpstr>(5) ลาคลอด</vt:lpstr>
      <vt:lpstr>(6) ลาเพื่อดูแลบุตรและภรรยาหลังคลอด</vt:lpstr>
      <vt:lpstr>(7) ลาอุปสมบท บวชชีพราหมณ์ ประกอบพิธีฮัจจ์</vt:lpstr>
      <vt:lpstr>(7) ลาอุปสมบท บวชชีพราหมณ์ ประกอบพิธีฮัจจ์ (ต่อ)</vt:lpstr>
      <vt:lpstr>(8) ลาเข้ารับการเตรียมพล หรือรับราชการทหาร</vt:lpstr>
      <vt:lpstr>(9) ลาไปเพิ่มพูนความรู้ทางวิชาการ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NUANLAK</cp:lastModifiedBy>
  <cp:revision>126</cp:revision>
  <dcterms:created xsi:type="dcterms:W3CDTF">2019-02-13T05:58:08Z</dcterms:created>
  <dcterms:modified xsi:type="dcterms:W3CDTF">2019-02-16T16:30:39Z</dcterms:modified>
</cp:coreProperties>
</file>